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30"/>
  </p:notesMasterIdLst>
  <p:sldIdLst>
    <p:sldId id="412" r:id="rId3"/>
    <p:sldId id="539" r:id="rId4"/>
    <p:sldId id="542" r:id="rId5"/>
    <p:sldId id="589" r:id="rId6"/>
    <p:sldId id="590" r:id="rId7"/>
    <p:sldId id="569" r:id="rId8"/>
    <p:sldId id="591" r:id="rId9"/>
    <p:sldId id="592" r:id="rId10"/>
    <p:sldId id="593" r:id="rId11"/>
    <p:sldId id="594" r:id="rId12"/>
    <p:sldId id="595" r:id="rId13"/>
    <p:sldId id="597" r:id="rId14"/>
    <p:sldId id="596" r:id="rId15"/>
    <p:sldId id="598" r:id="rId16"/>
    <p:sldId id="599" r:id="rId17"/>
    <p:sldId id="600" r:id="rId18"/>
    <p:sldId id="601" r:id="rId19"/>
    <p:sldId id="602" r:id="rId20"/>
    <p:sldId id="603" r:id="rId21"/>
    <p:sldId id="604" r:id="rId22"/>
    <p:sldId id="605" r:id="rId23"/>
    <p:sldId id="606" r:id="rId24"/>
    <p:sldId id="607" r:id="rId25"/>
    <p:sldId id="608" r:id="rId26"/>
    <p:sldId id="609" r:id="rId27"/>
    <p:sldId id="544" r:id="rId28"/>
    <p:sldId id="543" r:id="rId29"/>
  </p:sldIdLst>
  <p:sldSz cx="9144000" cy="5143500" type="screen16x9"/>
  <p:notesSz cx="6797675" cy="992632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A8246E"/>
    <a:srgbClr val="006600"/>
    <a:srgbClr val="FF0066"/>
    <a:srgbClr val="B9B9B9"/>
    <a:srgbClr val="00B853"/>
    <a:srgbClr val="009900"/>
    <a:srgbClr val="5DFFA6"/>
    <a:srgbClr val="B2C7E0"/>
    <a:srgbClr val="DB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6404" autoAdjust="0"/>
  </p:normalViewPr>
  <p:slideViewPr>
    <p:cSldViewPr showGuides="1">
      <p:cViewPr varScale="1">
        <p:scale>
          <a:sx n="146" d="100"/>
          <a:sy n="146" d="100"/>
        </p:scale>
        <p:origin x="612" y="126"/>
      </p:cViewPr>
      <p:guideLst>
        <p:guide orient="horz" pos="2164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3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68046F2-944B-4F90-BD18-F60E57C1B3F9}" type="datetimeFigureOut">
              <a:rPr lang="ru-RU" smtClean="0"/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28586"/>
            <a:ext cx="2945659" cy="496332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466CA857-7694-4636-8871-A9C2DD9E7965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79353-59B3-41D4-A1A9-DC36E0CFDD13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692BE-808A-414F-AD5F-AEE5D3A9CEA8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58C6-E46C-428F-ABEE-3593A2D0797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0A5D-9805-43FA-9255-6400C57A3AC5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5774A-4755-4C13-96F3-4FC371D4284E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3466-641E-44E7-9A05-B89B6B0207ED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FC2D-38A6-4D8B-8B37-4B7EC6CF721F}" type="datetime1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D3D-E080-4E59-8BE3-528D038019C5}" type="datetime1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0920C-B0CF-4CB3-A3D4-8DD2C3948F8A}" type="datetime1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7A621-1EA3-4D43-B93C-E3EAB5876F0E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271C5-520E-4302-A0B1-440D127E6EE5}" type="datetime1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807524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200151"/>
            <a:ext cx="807524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156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67B1-6445-4213-9600-44A6D43D5580}" type="datetime1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10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939902"/>
            <a:ext cx="8604448" cy="8460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968" y="1097541"/>
            <a:ext cx="8280920" cy="553961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592748"/>
            <a:ext cx="8280920" cy="830960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аккредитационных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показателей по общеобразовательным программам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/>
          <p:nvPr/>
        </p:nvSpPr>
        <p:spPr>
          <a:xfrm>
            <a:off x="5292080" y="-581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0" y="3705724"/>
            <a:ext cx="4456584" cy="1314450"/>
          </a:xfrm>
        </p:spPr>
        <p:txBody>
          <a:bodyPr>
            <a:normAutofit/>
          </a:bodyPr>
          <a:lstStyle/>
          <a:p>
            <a:pPr algn="just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Николаева И.Ф., ведущий советник отдела государственной аккредитации образовательной деятельности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департамента надзора и контроля в сфере образования Министерства образования и науки Республики Татарстан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259632" y="3363838"/>
            <a:ext cx="7488832" cy="0"/>
          </a:xfrm>
          <a:prstGeom prst="line">
            <a:avLst/>
          </a:prstGeom>
          <a:ln w="76200">
            <a:solidFill>
              <a:srgbClr val="8A8A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745" y="160337"/>
            <a:ext cx="1368152" cy="6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60339"/>
            <a:ext cx="1432246" cy="61121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АП3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75656" y="1180728"/>
          <a:ext cx="6048672" cy="2956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571876"/>
                <a:gridCol w="1452460"/>
              </a:tblGrid>
              <a:tr h="7245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Доля педагогических работников, имеющих первую или высшую квалификационные</a:t>
                      </a:r>
                      <a:r>
                        <a:rPr lang="ru-RU" sz="1400" baseline="0" dirty="0" smtClean="0"/>
                        <a:t> категории, ученое звание и (или) ученую степень и (или) лиц, приравненных к ним, в общей численности педагогических работников, участвующих в реализации образовательной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50% и более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20% - 49%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менее 20%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АП3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87574"/>
            <a:ext cx="8064896" cy="40324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500" dirty="0" smtClean="0"/>
              <a:t> </a:t>
            </a:r>
            <a:endParaRPr lang="ru-RU" sz="1500" dirty="0" smtClean="0"/>
          </a:p>
          <a:p>
            <a:pPr marL="0" indent="0">
              <a:buNone/>
            </a:pPr>
            <a:endParaRPr lang="ru-RU" sz="1500" dirty="0"/>
          </a:p>
          <a:p>
            <a:pPr marL="0" indent="0">
              <a:buNone/>
            </a:pPr>
            <a:r>
              <a:rPr lang="ru-RU" sz="1800" dirty="0" smtClean="0"/>
              <a:t>1. Используются </a:t>
            </a:r>
            <a:r>
              <a:rPr lang="ru-RU" sz="1800" b="1" dirty="0" smtClean="0"/>
              <a:t>сведения о педагогических работниках, задействованных </a:t>
            </a:r>
            <a:r>
              <a:rPr lang="ru-RU" sz="1800" dirty="0" smtClean="0"/>
              <a:t>в реализации ООП ОО </a:t>
            </a:r>
            <a:r>
              <a:rPr lang="ru-RU" sz="1800" b="1" dirty="0" smtClean="0"/>
              <a:t>в год проведения </a:t>
            </a:r>
            <a:r>
              <a:rPr lang="ru-RU" sz="1800" b="1" dirty="0" err="1" smtClean="0"/>
              <a:t>аккредитационного</a:t>
            </a:r>
            <a:r>
              <a:rPr lang="ru-RU" sz="1800" b="1" dirty="0" smtClean="0"/>
              <a:t> мониторинга </a:t>
            </a:r>
            <a:r>
              <a:rPr lang="ru-RU" sz="1800" dirty="0" smtClean="0"/>
              <a:t>по данной образовательной программе.</a:t>
            </a: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2. К педагогическим работникам </a:t>
            </a:r>
            <a:r>
              <a:rPr lang="ru-RU" sz="1800" b="1" dirty="0" smtClean="0"/>
              <a:t>с ученой степенью и (или) ученым званием </a:t>
            </a:r>
            <a:r>
              <a:rPr lang="ru-RU" sz="1800" dirty="0" smtClean="0"/>
              <a:t>(в </a:t>
            </a:r>
            <a:r>
              <a:rPr lang="ru-RU" sz="1800" dirty="0" err="1" smtClean="0"/>
              <a:t>т.ч</a:t>
            </a:r>
            <a:r>
              <a:rPr lang="ru-RU" sz="1800" dirty="0" smtClean="0"/>
              <a:t>. богословскими учеными степенями и званиями) </a:t>
            </a:r>
            <a:r>
              <a:rPr lang="ru-RU" sz="1800" b="1" dirty="0" smtClean="0"/>
              <a:t>приравниваются лица</a:t>
            </a:r>
            <a:r>
              <a:rPr lang="ru-RU" sz="1800" dirty="0" smtClean="0"/>
              <a:t>, имеющие награды, международные почетные звания или премии и (или) государственные почетные звания в соответствующей профессиональной сфере, и (или) являющиеся лауреатами государственных премий в соответствующей профессиональной сфере и т.д.</a:t>
            </a: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3. Учитываются в том числе внешние совместители и лица, работающие по договорам гражданско-правового характера.</a:t>
            </a: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8000"/>
                </a:solidFill>
              </a:rPr>
              <a:t>Указ Президента РФ от 07.09.2010 N 1099 (ред. от 09.08.2023) (ред. от 09.08.2023)</a:t>
            </a:r>
            <a:endParaRPr lang="ru-RU" sz="1400" dirty="0">
              <a:solidFill>
                <a:srgbClr val="008000"/>
              </a:solidFill>
            </a:endParaRPr>
          </a:p>
          <a:p>
            <a:pPr marL="0" indent="0" algn="just">
              <a:buNone/>
            </a:pPr>
            <a:r>
              <a:rPr lang="ru-RU" sz="1400" dirty="0">
                <a:solidFill>
                  <a:srgbClr val="008000"/>
                </a:solidFill>
              </a:rPr>
              <a:t>«О мерах по совершенствованию государственной наградной системы Российской Федерации»"</a:t>
            </a:r>
            <a:endParaRPr lang="ru-RU" sz="1400" dirty="0">
              <a:solidFill>
                <a:srgbClr val="008000"/>
              </a:solidFill>
            </a:endParaRPr>
          </a:p>
          <a:p>
            <a:pPr marL="0" indent="0" algn="just">
              <a:buNone/>
            </a:pPr>
            <a:r>
              <a:rPr lang="ru-RU" sz="1400" dirty="0">
                <a:solidFill>
                  <a:srgbClr val="008000"/>
                </a:solidFill>
              </a:rPr>
              <a:t>(вместе с «Положением о государственных наградах Российской Федерации», «Статутами орденов Российской Федерации, положениями о знаке отличия ордена Святого Георгия - Георгиевском Кресте, медалях Российской Федерации, знаке отличия «За безупречную службу», почетных званиях Российской Федерации, описаниями названных государственных наград Российской Федерации и нагрудных знаков к почетным званиям Российской Федерации»)</a:t>
            </a:r>
            <a:endParaRPr lang="ru-RU" sz="1400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расчета показателя АП3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9661"/>
            <a:ext cx="7571184" cy="28149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/>
              <a:t>а</a:t>
            </a:r>
            <a:r>
              <a:rPr lang="ru-RU" sz="1400" dirty="0" smtClean="0"/>
              <a:t> – количество педагогических работников, имеющих первую или высшую квалификационные категории по должности «Учитель» и (или) «Преподаватель», ученое звание и (или) ученую степень (в том числе богословские ученые степени и звания) и лиц, приравненных к ним, участвующих в реализации учебного плана основной образовательной программы;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en-US" sz="1400" b="1" dirty="0" smtClean="0"/>
              <a:t>b</a:t>
            </a:r>
            <a:r>
              <a:rPr lang="en-US" sz="1400" dirty="0" smtClean="0"/>
              <a:t> – </a:t>
            </a:r>
            <a:r>
              <a:rPr lang="ru-RU" sz="1400" dirty="0" smtClean="0"/>
              <a:t>общее</a:t>
            </a:r>
            <a:r>
              <a:rPr lang="en-US" sz="1400" dirty="0" smtClean="0"/>
              <a:t> </a:t>
            </a:r>
            <a:r>
              <a:rPr lang="ru-RU" sz="1400" dirty="0" smtClean="0"/>
              <a:t>количество педагогических работников, участвующих </a:t>
            </a:r>
            <a:r>
              <a:rPr lang="ru-RU" sz="1400" dirty="0"/>
              <a:t>в реализации учебного плана основной образовательной </a:t>
            </a:r>
            <a:r>
              <a:rPr lang="ru-RU" sz="1400" dirty="0" smtClean="0"/>
              <a:t>программы.</a:t>
            </a: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53073" t="37914" r="35382" b="50684"/>
          <a:stretch>
            <a:fillRect/>
          </a:stretch>
        </p:blipFill>
        <p:spPr bwMode="auto">
          <a:xfrm>
            <a:off x="3203848" y="771550"/>
            <a:ext cx="2088232" cy="1080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048672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АП3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563638"/>
            <a:ext cx="2664296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/>
              <a:t>И</a:t>
            </a:r>
            <a:r>
              <a:rPr lang="ru-RU" sz="1400" dirty="0" smtClean="0"/>
              <a:t>нформация предоставляется по основной образовательной программе в год проведения </a:t>
            </a:r>
            <a:r>
              <a:rPr lang="ru-RU" sz="1400" dirty="0" err="1" smtClean="0"/>
              <a:t>аккредитационного</a:t>
            </a:r>
            <a:r>
              <a:rPr lang="ru-RU" sz="1400" dirty="0" smtClean="0"/>
              <a:t> мониторинга</a:t>
            </a:r>
            <a:endParaRPr lang="ru-RU" sz="1400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076056" y="1563638"/>
            <a:ext cx="2687277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784" y="3795886"/>
            <a:ext cx="734022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АП4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75656" y="1180728"/>
          <a:ext cx="6048672" cy="2956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571876"/>
                <a:gridCol w="1452460"/>
              </a:tblGrid>
              <a:tr h="7245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Доля педагогических работников, прошедших повышение квалификации по профилю педагогической деятельности за последние 3 года</a:t>
                      </a:r>
                      <a:r>
                        <a:rPr lang="ru-RU" sz="1400" baseline="0" dirty="0" smtClean="0"/>
                        <a:t>, в общем числе педагогических работников, участвующих в реализации основной образовательной программы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90% и более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70% - 89%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менее 70%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АП4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200151"/>
            <a:ext cx="757118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1. Используются </a:t>
            </a:r>
            <a:r>
              <a:rPr lang="ru-RU" sz="1400" b="1" dirty="0" smtClean="0"/>
              <a:t>сведения о педагогических работниках, задействованных </a:t>
            </a:r>
            <a:r>
              <a:rPr lang="ru-RU" sz="1400" dirty="0" smtClean="0"/>
              <a:t>в реализации ООП ОО </a:t>
            </a:r>
            <a:r>
              <a:rPr lang="ru-RU" sz="1400" b="1" dirty="0" smtClean="0"/>
              <a:t>в год проведения </a:t>
            </a:r>
            <a:r>
              <a:rPr lang="ru-RU" sz="1400" b="1" dirty="0" err="1" smtClean="0"/>
              <a:t>аккредитационного</a:t>
            </a:r>
            <a:r>
              <a:rPr lang="ru-RU" sz="1400" b="1" dirty="0" smtClean="0"/>
              <a:t> мониторинга </a:t>
            </a:r>
            <a:r>
              <a:rPr lang="ru-RU" sz="1400" dirty="0" smtClean="0"/>
              <a:t>по данной образовательной программе.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2. Учитываются педагогические работники, прошедшие </a:t>
            </a:r>
            <a:r>
              <a:rPr lang="ru-RU" sz="1400" b="1" dirty="0" smtClean="0"/>
              <a:t>повышение квалификации по профилю педагогической деятельности </a:t>
            </a:r>
            <a:r>
              <a:rPr lang="ru-RU" sz="1400" dirty="0" smtClean="0"/>
              <a:t>(деятельность, связанная с выполнением должностных обязанностей, закрепленных в должностных инструкциях педагогических работников) </a:t>
            </a:r>
            <a:r>
              <a:rPr lang="ru-RU" sz="1400" b="1" dirty="0" smtClean="0"/>
              <a:t>за последние 3 года</a:t>
            </a:r>
            <a:r>
              <a:rPr lang="ru-RU" sz="1400" dirty="0" smtClean="0"/>
              <a:t>, участвующих в реализации учебного плана основной образовательной программы.</a:t>
            </a: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7815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расчета показателя АП4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9661"/>
            <a:ext cx="7571184" cy="28149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/>
              <a:t>а</a:t>
            </a:r>
            <a:r>
              <a:rPr lang="ru-RU" sz="1400" dirty="0" smtClean="0"/>
              <a:t> – количество педагогических работников, прошедших </a:t>
            </a:r>
            <a:r>
              <a:rPr lang="ru-RU" sz="1400" b="1" dirty="0" smtClean="0"/>
              <a:t>повышение квалификации по профилю </a:t>
            </a:r>
            <a:r>
              <a:rPr lang="ru-RU" sz="1400" dirty="0" smtClean="0"/>
              <a:t>педагогической деятельности </a:t>
            </a:r>
            <a:r>
              <a:rPr lang="ru-RU" sz="1400" b="1" dirty="0" smtClean="0"/>
              <a:t>за последние 3 года</a:t>
            </a:r>
            <a:r>
              <a:rPr lang="ru-RU" sz="1400" dirty="0" smtClean="0"/>
              <a:t>, участвующих в реализации учебного плана основной образовательной программы;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en-US" sz="1400" b="1" dirty="0" smtClean="0"/>
              <a:t>b</a:t>
            </a:r>
            <a:r>
              <a:rPr lang="en-US" sz="1400" dirty="0" smtClean="0"/>
              <a:t> – </a:t>
            </a:r>
            <a:r>
              <a:rPr lang="ru-RU" sz="1400" b="1" dirty="0" smtClean="0"/>
              <a:t>общее</a:t>
            </a:r>
            <a:r>
              <a:rPr lang="en-US" sz="1400" b="1" dirty="0" smtClean="0"/>
              <a:t> </a:t>
            </a:r>
            <a:r>
              <a:rPr lang="ru-RU" sz="1400" b="1" dirty="0" smtClean="0"/>
              <a:t>количество педагогических работников</a:t>
            </a:r>
            <a:r>
              <a:rPr lang="ru-RU" sz="1400" dirty="0" smtClean="0"/>
              <a:t>, участвующих </a:t>
            </a:r>
            <a:r>
              <a:rPr lang="ru-RU" sz="1400" dirty="0"/>
              <a:t>в реализации учебного плана основной образовательной </a:t>
            </a:r>
            <a:r>
              <a:rPr lang="ru-RU" sz="1400" dirty="0" smtClean="0"/>
              <a:t>программы.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6600"/>
                </a:solidFill>
              </a:rPr>
              <a:t>Как учитываются студенты и молодые педагоги?</a:t>
            </a:r>
            <a:endParaRPr lang="ru-RU" sz="1400" i="1" dirty="0" smtClean="0">
              <a:solidFill>
                <a:srgbClr val="0066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51588" t="38744" r="36340" b="50503"/>
          <a:stretch>
            <a:fillRect/>
          </a:stretch>
        </p:blipFill>
        <p:spPr bwMode="auto">
          <a:xfrm>
            <a:off x="3203848" y="771549"/>
            <a:ext cx="2088232" cy="100811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048672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АП4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563638"/>
            <a:ext cx="2664296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/>
              <a:t>И</a:t>
            </a:r>
            <a:r>
              <a:rPr lang="ru-RU" sz="1400" dirty="0" smtClean="0"/>
              <a:t>нформация предоставляется по основной образовательной программе в год проведения </a:t>
            </a:r>
            <a:r>
              <a:rPr lang="ru-RU" sz="1400" dirty="0" err="1" smtClean="0"/>
              <a:t>аккредитационного</a:t>
            </a:r>
            <a:r>
              <a:rPr lang="ru-RU" sz="1400" dirty="0" smtClean="0"/>
              <a:t> мониторинга</a:t>
            </a:r>
            <a:endParaRPr lang="ru-RU" sz="1400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076056" y="1563638"/>
            <a:ext cx="2687277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71600" y="3795886"/>
            <a:ext cx="7272807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rgbClr val="006600"/>
                </a:solidFill>
              </a:rPr>
              <a:t>Учитываются все педагогические работники, участвующие в реализации ООП в настоящее время</a:t>
            </a:r>
            <a:endParaRPr lang="ru-RU" sz="1400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АП5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75656" y="1180728"/>
          <a:ext cx="6048672" cy="2956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571876"/>
                <a:gridCol w="1452460"/>
              </a:tblGrid>
              <a:tr h="7245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Доля выпускников, не набравших минимальное количество баллов по обязательным учебным предметам при прохождении государственной итоговой аттестации по</a:t>
                      </a:r>
                      <a:r>
                        <a:rPr lang="ru-RU" sz="1400" baseline="0" dirty="0" smtClean="0"/>
                        <a:t> основной образовательной программе, от общего количества выпускников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менее 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5% - 9%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10% и более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АП5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563637"/>
            <a:ext cx="7571184" cy="3030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1. Используются сведения о выпускниках, не набравших </a:t>
            </a:r>
            <a:r>
              <a:rPr lang="ru-RU" sz="1400" b="1" dirty="0" smtClean="0"/>
              <a:t>минимальное количество баллов </a:t>
            </a:r>
            <a:r>
              <a:rPr lang="ru-RU" sz="1400" dirty="0" smtClean="0"/>
              <a:t>по обязательным учебным предметам при прохождении государственной итоговой аттестации.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2. Учитываются выпускники, проходившие </a:t>
            </a:r>
            <a:r>
              <a:rPr lang="ru-RU" sz="1400" b="1" dirty="0" smtClean="0"/>
              <a:t>государственную итоговую аттестацию по </a:t>
            </a:r>
            <a:r>
              <a:rPr lang="ru-RU" sz="1400" dirty="0" smtClean="0"/>
              <a:t>основным образовательным программам в учебный год, предшествующий году проведения </a:t>
            </a:r>
            <a:r>
              <a:rPr lang="ru-RU" sz="1400" dirty="0" err="1" smtClean="0"/>
              <a:t>аккредитационного</a:t>
            </a:r>
            <a:r>
              <a:rPr lang="ru-RU" sz="1400" dirty="0" smtClean="0"/>
              <a:t> мониторинга.</a:t>
            </a: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5896" y="147485"/>
            <a:ext cx="5927339" cy="70958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Аккредитационные показатели НОО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54864" y="874402"/>
            <a:ext cx="2304256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Условия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872804"/>
            <a:ext cx="2304256" cy="914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Результаты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1959370"/>
            <a:ext cx="324036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АП1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–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ЭИОС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032398"/>
            <a:ext cx="324036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АП3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кадры с первой 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или высшей квалификационной категорией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58008" y="4097660"/>
            <a:ext cx="3297968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АП4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кадры, прошедшие повышение квалификации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8064" y="2246003"/>
            <a:ext cx="2880320" cy="914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АП2 – участие в ВПР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3717756"/>
            <a:ext cx="2304256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4 показателя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7815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расчета показателя АП5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067694"/>
            <a:ext cx="7571184" cy="2526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/>
              <a:t>а</a:t>
            </a:r>
            <a:r>
              <a:rPr lang="ru-RU" sz="1400" dirty="0" smtClean="0"/>
              <a:t> – количество </a:t>
            </a:r>
            <a:r>
              <a:rPr lang="ru-RU" sz="1400" b="1" dirty="0" smtClean="0"/>
              <a:t>выпускников</a:t>
            </a:r>
            <a:r>
              <a:rPr lang="ru-RU" sz="1400" b="1" dirty="0"/>
              <a:t>, не набравших минимальное </a:t>
            </a:r>
            <a:r>
              <a:rPr lang="ru-RU" sz="1400" dirty="0"/>
              <a:t>количество баллов по </a:t>
            </a:r>
            <a:r>
              <a:rPr lang="ru-RU" sz="1400" b="1" dirty="0"/>
              <a:t>обязательным</a:t>
            </a:r>
            <a:r>
              <a:rPr lang="ru-RU" sz="1400" dirty="0"/>
              <a:t> учебным предметам при прохождении государственной итоговой </a:t>
            </a:r>
            <a:r>
              <a:rPr lang="ru-RU" sz="1400" dirty="0" smtClean="0"/>
              <a:t>аттестации по основным образовательным программам;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en-US" sz="1400" b="1" dirty="0" smtClean="0"/>
              <a:t>b</a:t>
            </a:r>
            <a:r>
              <a:rPr lang="en-US" sz="1400" dirty="0" smtClean="0"/>
              <a:t> – </a:t>
            </a:r>
            <a:r>
              <a:rPr lang="ru-RU" sz="1400" b="1" dirty="0" smtClean="0"/>
              <a:t>общее</a:t>
            </a:r>
            <a:r>
              <a:rPr lang="en-US" sz="1400" b="1" dirty="0" smtClean="0"/>
              <a:t> </a:t>
            </a:r>
            <a:r>
              <a:rPr lang="ru-RU" sz="1400" b="1" dirty="0" smtClean="0"/>
              <a:t>количество выпускников</a:t>
            </a:r>
            <a:r>
              <a:rPr lang="ru-RU" sz="1400" dirty="0"/>
              <a:t>, </a:t>
            </a:r>
            <a:r>
              <a:rPr lang="ru-RU" sz="1400" dirty="0" smtClean="0"/>
              <a:t>проходивших </a:t>
            </a:r>
            <a:r>
              <a:rPr lang="ru-RU" sz="1400" b="1" dirty="0"/>
              <a:t>государственную итоговую аттестацию </a:t>
            </a:r>
            <a:r>
              <a:rPr lang="ru-RU" sz="1400" dirty="0"/>
              <a:t>по основным образовательным </a:t>
            </a:r>
            <a:r>
              <a:rPr lang="ru-RU" sz="1400" dirty="0" smtClean="0"/>
              <a:t>программам по обязательным учебным предметам.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50668" t="33638" r="37948" b="54390"/>
          <a:stretch>
            <a:fillRect/>
          </a:stretch>
        </p:blipFill>
        <p:spPr bwMode="auto">
          <a:xfrm>
            <a:off x="3203848" y="915566"/>
            <a:ext cx="2016224" cy="1080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39884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АП5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691680" y="1563638"/>
            <a:ext cx="5688631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2021-2022 учебный год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АП6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75656" y="1180728"/>
          <a:ext cx="6048672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571876"/>
                <a:gridCol w="1452460"/>
              </a:tblGrid>
              <a:tr h="7245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Доля выпускников, получивших допуск к государственной итоговой аттестации по</a:t>
                      </a:r>
                      <a:r>
                        <a:rPr lang="ru-RU" sz="1400" baseline="0" dirty="0" smtClean="0"/>
                        <a:t> основной образовательной программе (без учета повторного </a:t>
                      </a:r>
                      <a:r>
                        <a:rPr lang="ru-RU" sz="1400" baseline="0" dirty="0" smtClean="0">
                          <a:solidFill>
                            <a:srgbClr val="00B050"/>
                          </a:solidFill>
                        </a:rPr>
                        <a:t>прохождения итогового собеседования по русскому языку (ООО),</a:t>
                      </a:r>
                      <a:endParaRPr lang="ru-RU" sz="1400" baseline="0" dirty="0" smtClean="0">
                        <a:solidFill>
                          <a:srgbClr val="00B050"/>
                        </a:solidFill>
                      </a:endParaRPr>
                    </a:p>
                    <a:p>
                      <a:r>
                        <a:rPr lang="ru-RU" sz="1400" baseline="0" dirty="0" smtClean="0">
                          <a:solidFill>
                            <a:srgbClr val="A8246E"/>
                          </a:solidFill>
                        </a:rPr>
                        <a:t>написания итогового сочинения (изложения) (СОО)</a:t>
                      </a:r>
                      <a:endParaRPr lang="ru-RU" sz="1400" baseline="0" dirty="0" smtClean="0">
                        <a:solidFill>
                          <a:srgbClr val="A8246E"/>
                        </a:solidFill>
                      </a:endParaRPr>
                    </a:p>
                    <a:p>
                      <a:r>
                        <a:rPr lang="ru-RU" sz="1400" baseline="0" dirty="0" smtClean="0"/>
                        <a:t>и (или) ликвидации академической задолженности), от общего количества выпускников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90% и более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80% - 89%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</a:tr>
              <a:tr h="765879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менее</a:t>
                      </a:r>
                      <a:r>
                        <a:rPr lang="ru-RU" sz="1400" baseline="0" dirty="0" smtClean="0"/>
                        <a:t> 8</a:t>
                      </a:r>
                      <a:r>
                        <a:rPr lang="ru-RU" sz="1400" dirty="0" smtClean="0"/>
                        <a:t>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АП6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563637"/>
            <a:ext cx="7571184" cy="3030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1. Используются сведения о выпускниках, </a:t>
            </a:r>
            <a:r>
              <a:rPr lang="ru-RU" sz="1400" b="1" dirty="0" smtClean="0"/>
              <a:t>получивших</a:t>
            </a:r>
            <a:r>
              <a:rPr lang="ru-RU" sz="1400" dirty="0" smtClean="0"/>
              <a:t> </a:t>
            </a:r>
            <a:r>
              <a:rPr lang="ru-RU" sz="1400" b="1" dirty="0" smtClean="0"/>
              <a:t>допуск к </a:t>
            </a:r>
            <a:r>
              <a:rPr lang="ru-RU" sz="1400" dirty="0" smtClean="0"/>
              <a:t>государственной итоговой аттестации.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2. Учитываются выпускники, освоившие основную образовательную программу в учебный год, предшествующий году проведения </a:t>
            </a:r>
            <a:r>
              <a:rPr lang="ru-RU" sz="1400" dirty="0" err="1" smtClean="0"/>
              <a:t>аккредитационного</a:t>
            </a:r>
            <a:r>
              <a:rPr lang="ru-RU" sz="1400" dirty="0" smtClean="0"/>
              <a:t> мониторинга.</a:t>
            </a: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7815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расчета показателя АП6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067694"/>
            <a:ext cx="7571184" cy="2526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 smtClean="0"/>
              <a:t>а</a:t>
            </a:r>
            <a:r>
              <a:rPr lang="ru-RU" sz="1400" dirty="0" smtClean="0"/>
              <a:t> – количество выпускников</a:t>
            </a:r>
            <a:r>
              <a:rPr lang="ru-RU" sz="1400" dirty="0"/>
              <a:t>, </a:t>
            </a:r>
            <a:r>
              <a:rPr lang="ru-RU" sz="1400" dirty="0" smtClean="0"/>
              <a:t>получивших </a:t>
            </a:r>
            <a:r>
              <a:rPr lang="ru-RU" sz="1400" b="1" dirty="0" smtClean="0"/>
              <a:t>допуск к государственной </a:t>
            </a:r>
            <a:r>
              <a:rPr lang="ru-RU" sz="1400" b="1" dirty="0"/>
              <a:t>итоговой </a:t>
            </a:r>
            <a:r>
              <a:rPr lang="ru-RU" sz="1400" b="1" dirty="0" smtClean="0"/>
              <a:t>аттестации </a:t>
            </a:r>
            <a:r>
              <a:rPr lang="ru-RU" sz="1400" dirty="0" smtClean="0"/>
              <a:t>по основным </a:t>
            </a:r>
            <a:r>
              <a:rPr lang="ru-RU" sz="1400" dirty="0"/>
              <a:t>образовательным </a:t>
            </a:r>
            <a:r>
              <a:rPr lang="ru-RU" sz="1400" dirty="0" smtClean="0"/>
              <a:t>программам </a:t>
            </a:r>
            <a:r>
              <a:rPr lang="ru-RU" sz="1400" i="1" dirty="0" smtClean="0">
                <a:solidFill>
                  <a:srgbClr val="FF0000"/>
                </a:solidFill>
              </a:rPr>
              <a:t>(</a:t>
            </a:r>
            <a:r>
              <a:rPr lang="ru-RU" sz="1400" i="1" dirty="0">
                <a:solidFill>
                  <a:srgbClr val="FF0000"/>
                </a:solidFill>
              </a:rPr>
              <a:t>без учета повторного прохождения итогового собеседования по русскому языку (ООО),</a:t>
            </a:r>
            <a:endParaRPr lang="ru-RU" sz="14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400" i="1" dirty="0">
                <a:solidFill>
                  <a:srgbClr val="FF0000"/>
                </a:solidFill>
              </a:rPr>
              <a:t>написания итогового сочинения (изложения) (</a:t>
            </a:r>
            <a:r>
              <a:rPr lang="ru-RU" sz="1400" i="1" dirty="0" smtClean="0">
                <a:solidFill>
                  <a:srgbClr val="FF0000"/>
                </a:solidFill>
              </a:rPr>
              <a:t>СОО) </a:t>
            </a:r>
            <a:endParaRPr lang="ru-RU" sz="14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400" i="1" dirty="0" smtClean="0">
                <a:solidFill>
                  <a:srgbClr val="FF0000"/>
                </a:solidFill>
              </a:rPr>
              <a:t>и </a:t>
            </a:r>
            <a:r>
              <a:rPr lang="ru-RU" sz="1400" i="1" dirty="0">
                <a:solidFill>
                  <a:srgbClr val="FF0000"/>
                </a:solidFill>
              </a:rPr>
              <a:t>(или) ликвидации академической задолженности</a:t>
            </a:r>
            <a:r>
              <a:rPr lang="ru-RU" sz="1400" i="1" dirty="0" smtClean="0">
                <a:solidFill>
                  <a:srgbClr val="FF0000"/>
                </a:solidFill>
              </a:rPr>
              <a:t>)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en-US" sz="1400" b="1" dirty="0" smtClean="0"/>
              <a:t>b</a:t>
            </a:r>
            <a:r>
              <a:rPr lang="en-US" sz="1400" dirty="0" smtClean="0"/>
              <a:t> – </a:t>
            </a:r>
            <a:r>
              <a:rPr lang="ru-RU" sz="1400" b="1" dirty="0" smtClean="0"/>
              <a:t>общее</a:t>
            </a:r>
            <a:r>
              <a:rPr lang="en-US" sz="1400" b="1" dirty="0" smtClean="0"/>
              <a:t> </a:t>
            </a:r>
            <a:r>
              <a:rPr lang="ru-RU" sz="1400" b="1" dirty="0" smtClean="0"/>
              <a:t>количество выпускников</a:t>
            </a:r>
            <a:r>
              <a:rPr lang="ru-RU" sz="1400" dirty="0" smtClean="0"/>
              <a:t>, освоивших основную образовательную программу.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49386" t="35918" r="39230" b="52394"/>
          <a:stretch>
            <a:fillRect/>
          </a:stretch>
        </p:blipFill>
        <p:spPr bwMode="auto">
          <a:xfrm>
            <a:off x="2987824" y="843558"/>
            <a:ext cx="1872208" cy="100811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39884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АП6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691680" y="1563638"/>
            <a:ext cx="5688631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2021-2022 учебный год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391"/>
            <a:ext cx="6120680" cy="418133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Критериальное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значение показателей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5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1560" y="702026"/>
          <a:ext cx="8411107" cy="41752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3042"/>
                <a:gridCol w="5604444"/>
                <a:gridCol w="1635362"/>
                <a:gridCol w="778259"/>
              </a:tblGrid>
              <a:tr h="4682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N п/п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показателя основного общего образования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Критериальное значение показателя основного общего образования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Наличие электронной информационно-образовательной среды - АП</a:t>
                      </a:r>
                      <a:r>
                        <a:rPr lang="ru-RU" sz="1000" baseline="-25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Имеется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Не имеется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9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Участие обучающихся в оценочных мероприятиях, проведенных в рамках мониторинга системы образования, - АП</a:t>
                      </a:r>
                      <a:r>
                        <a:rPr lang="ru-RU" sz="1000" baseline="-25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Принимали участие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5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принимали участие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Доля педагогических работников, имеющих первую или высшую квалификационные категории, ученое звание и (или) ученую степень и (или) лиц, приравненных к ним, в общей численности педагогических работников, участвующих в реализации основной образовательной программы основного общего образования, - АП</a:t>
                      </a:r>
                      <a:r>
                        <a:rPr lang="ru-RU" sz="1000" baseline="-25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50% и более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20% - 49%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Менее 20%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Доля педагогических работников, прошедших повышение квалификации по профилю педагогической деятельности за последние 3 года, в общем числе педагогических работников, участвующих в реализации основной образовательной </a:t>
                      </a:r>
                      <a:r>
                        <a:rPr lang="ru-RU" sz="1000" dirty="0" smtClean="0">
                          <a:effectLst/>
                        </a:rPr>
                        <a:t>программы, </a:t>
                      </a:r>
                      <a:r>
                        <a:rPr lang="ru-RU" sz="1000" dirty="0">
                          <a:effectLst/>
                        </a:rPr>
                        <a:t>- АП</a:t>
                      </a:r>
                      <a:r>
                        <a:rPr lang="ru-RU" sz="1000" baseline="-25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90% и более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70% - 89%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3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Менее 70%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Доля выпускников, не набравших минимальное количество баллов по обязательным учебным предметам при прохождении государственной итоговой аттестации по образовательной </a:t>
                      </a:r>
                      <a:r>
                        <a:rPr lang="ru-RU" sz="1000" dirty="0" smtClean="0">
                          <a:effectLst/>
                        </a:rPr>
                        <a:t>программе, </a:t>
                      </a:r>
                      <a:r>
                        <a:rPr lang="ru-RU" sz="1000" dirty="0">
                          <a:effectLst/>
                        </a:rPr>
                        <a:t>от общего количества выпускников, - АП</a:t>
                      </a:r>
                      <a:r>
                        <a:rPr lang="ru-RU" sz="1000" baseline="-25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Менее 5%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5% - 9%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10% и более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Доля выпускников, получивших допуск к государственной итоговой аттестации по образовательной программе </a:t>
                      </a:r>
                      <a:r>
                        <a:rPr lang="ru-RU" sz="1000" dirty="0" smtClean="0">
                          <a:effectLst/>
                        </a:rPr>
                        <a:t>(</a:t>
                      </a:r>
                      <a:r>
                        <a:rPr lang="ru-RU" sz="1000" dirty="0">
                          <a:effectLst/>
                        </a:rPr>
                        <a:t>без учета повторного прохождения итогового </a:t>
                      </a:r>
                      <a:r>
                        <a:rPr lang="ru-RU" sz="1000" dirty="0" smtClean="0">
                          <a:effectLst/>
                        </a:rPr>
                        <a:t>собеседования, повторного написания итогового сочинения (изложения)</a:t>
                      </a:r>
                      <a:r>
                        <a:rPr lang="ru-RU" sz="1000" baseline="0" dirty="0" smtClean="0">
                          <a:effectLst/>
                        </a:rPr>
                        <a:t> </a:t>
                      </a:r>
                      <a:r>
                        <a:rPr lang="ru-RU" sz="1000" dirty="0" smtClean="0">
                          <a:effectLst/>
                        </a:rPr>
                        <a:t>по </a:t>
                      </a:r>
                      <a:r>
                        <a:rPr lang="ru-RU" sz="1000" dirty="0">
                          <a:effectLst/>
                        </a:rPr>
                        <a:t>русскому </a:t>
                      </a:r>
                      <a:r>
                        <a:rPr lang="ru-RU" sz="1000" dirty="0" smtClean="0">
                          <a:effectLst/>
                        </a:rPr>
                        <a:t>языку </a:t>
                      </a:r>
                      <a:r>
                        <a:rPr lang="ru-RU" sz="1000" dirty="0">
                          <a:effectLst/>
                        </a:rPr>
                        <a:t>и (или) ликвидации академической задолженности), от общего количества выпускников - АП</a:t>
                      </a:r>
                      <a:r>
                        <a:rPr lang="ru-RU" sz="1000" baseline="-25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90% и более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80% - 89%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8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Менее 80%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894" marR="15894" marT="26149" marB="2614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5978"/>
            <a:ext cx="576064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расчета суммарного количества баллов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5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66" y="138184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1124748"/>
            <a:ext cx="4896544" cy="433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АМ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=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4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61785" y="1079980"/>
            <a:ext cx="1619201" cy="4693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НОО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768237"/>
            <a:ext cx="4896544" cy="4495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АМ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=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+ АП</a:t>
            </a:r>
            <a:r>
              <a:rPr lang="ru-RU" baseline="-25000" dirty="0">
                <a:solidFill>
                  <a:schemeClr val="tx2">
                    <a:lumMod val="75000"/>
                  </a:schemeClr>
                </a:solidFill>
              </a:rPr>
              <a:t>6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8748" y="1709031"/>
            <a:ext cx="1619201" cy="4913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ООО, СОО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20754" y="2625378"/>
            <a:ext cx="1979239" cy="7708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Начальное общее образование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3903625"/>
            <a:ext cx="2040361" cy="8283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Основное общее и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реднее общее образование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00866" y="2625378"/>
            <a:ext cx="2232248" cy="7317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ax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35 баллов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93970" y="3903623"/>
            <a:ext cx="2328161" cy="8283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max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55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баллов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2712" y="2625378"/>
            <a:ext cx="3036246" cy="7708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min 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30 баллов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47209" y="3903623"/>
            <a:ext cx="2985444" cy="8283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min 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40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баллов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47485"/>
            <a:ext cx="6192688" cy="70958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Аккредитационные показатели ООО, СОО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54864" y="874402"/>
            <a:ext cx="2304256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Условия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872804"/>
            <a:ext cx="2304256" cy="914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Результаты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1959370"/>
            <a:ext cx="324036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АП1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–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ЭИОС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43608" y="3032398"/>
            <a:ext cx="324036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АП3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кадры с первой 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или высшей квалификационной категорией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58008" y="4097660"/>
            <a:ext cx="3297968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АП4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кадры, прошедшие повышение квалификации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8064" y="1918401"/>
            <a:ext cx="2880320" cy="914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АП2 – участие в ВПР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148065" y="2956970"/>
            <a:ext cx="2880320" cy="914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АП5 – доля выпускников, не набравших мин кол-во баллов на ГИА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148064" y="4050564"/>
            <a:ext cx="2880321" cy="914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АП6 – доля выпускников, получивших допуск к ГИА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АП1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63688" y="1180728"/>
          <a:ext cx="5760640" cy="2118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1497025"/>
                <a:gridCol w="1383295"/>
              </a:tblGrid>
              <a:tr h="7245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2"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Наличие электронной информационно-образовательной среды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имеется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</a:tr>
              <a:tr h="69328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не имеется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АП1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200151"/>
            <a:ext cx="757118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1400" b="1" dirty="0" smtClean="0"/>
              <a:t>Не менее четырех </a:t>
            </a:r>
            <a:r>
              <a:rPr lang="ru-RU" sz="1400" dirty="0" smtClean="0"/>
              <a:t>их следующих компонентов:</a:t>
            </a: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pPr>
              <a:buAutoNum type="arabicParenR"/>
            </a:pPr>
            <a:r>
              <a:rPr lang="ru-RU" sz="1400" dirty="0" smtClean="0"/>
              <a:t>доступ к сети </a:t>
            </a:r>
            <a:r>
              <a:rPr lang="ru-RU" sz="1400" b="1" dirty="0" smtClean="0"/>
              <a:t>«Интернет»;</a:t>
            </a:r>
            <a:endParaRPr lang="ru-RU" sz="1400" b="1" dirty="0" smtClean="0"/>
          </a:p>
          <a:p>
            <a:pPr>
              <a:buAutoNum type="arabicParenR"/>
            </a:pPr>
            <a:r>
              <a:rPr lang="ru-RU" sz="1400" dirty="0" smtClean="0"/>
              <a:t>локальный нормативный </a:t>
            </a:r>
            <a:r>
              <a:rPr lang="ru-RU" sz="1400" b="1" dirty="0" smtClean="0"/>
              <a:t>акт об ЭИОС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>
              <a:buAutoNum type="arabicParenR"/>
            </a:pPr>
            <a:r>
              <a:rPr lang="ru-RU" sz="1400" dirty="0" smtClean="0"/>
              <a:t>наличие доступа к </a:t>
            </a:r>
            <a:r>
              <a:rPr lang="ru-RU" sz="1400" b="1" dirty="0" smtClean="0"/>
              <a:t>цифровой (электронной) библиотеке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>
              <a:buAutoNum type="arabicParenR"/>
            </a:pPr>
            <a:r>
              <a:rPr lang="ru-RU" sz="1400" dirty="0" smtClean="0"/>
              <a:t>наличие доступа к </a:t>
            </a:r>
            <a:r>
              <a:rPr lang="ru-RU" sz="1400" b="1" dirty="0" smtClean="0"/>
              <a:t>электронному журналу, электронному дневнику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>
              <a:buAutoNum type="arabicParenR"/>
            </a:pPr>
            <a:r>
              <a:rPr lang="ru-RU" sz="1400" dirty="0" smtClean="0"/>
              <a:t>наличие доступа к </a:t>
            </a:r>
            <a:r>
              <a:rPr lang="ru-RU" sz="1400" b="1" dirty="0" smtClean="0"/>
              <a:t>электронным портфолио обучающихся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>
              <a:buAutoNum type="arabicParenR"/>
            </a:pPr>
            <a:r>
              <a:rPr lang="ru-RU" sz="1400" dirty="0" smtClean="0"/>
              <a:t>наличие доступа </a:t>
            </a:r>
            <a:r>
              <a:rPr lang="ru-RU" sz="1400" b="1" dirty="0" smtClean="0"/>
              <a:t>к учебному плану, рабочим программам учебных предметов, учебных курсов </a:t>
            </a:r>
            <a:r>
              <a:rPr lang="ru-RU" sz="1400" dirty="0" smtClean="0"/>
              <a:t>(в том числе внеурочной деятельности), </a:t>
            </a:r>
            <a:r>
              <a:rPr lang="ru-RU" sz="1400" b="1" dirty="0" smtClean="0"/>
              <a:t>учебных модулей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>
              <a:buAutoNum type="arabicParenR"/>
            </a:pPr>
            <a:r>
              <a:rPr lang="ru-RU" sz="1400" i="1" dirty="0" smtClean="0">
                <a:solidFill>
                  <a:srgbClr val="FF0000"/>
                </a:solidFill>
              </a:rPr>
              <a:t>личный кабинет в ФГИС «Моя школа».</a:t>
            </a:r>
            <a:endParaRPr lang="ru-RU" sz="14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1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>
                <a:solidFill>
                  <a:srgbClr val="006600"/>
                </a:solidFill>
              </a:rPr>
              <a:t> </a:t>
            </a:r>
            <a:r>
              <a:rPr lang="ru-RU" sz="1400" i="1" dirty="0" smtClean="0">
                <a:solidFill>
                  <a:srgbClr val="006600"/>
                </a:solidFill>
              </a:rPr>
              <a:t>      Подтверждается ссылками на соответствующую информацию</a:t>
            </a:r>
            <a:endParaRPr lang="ru-RU" sz="1400" i="1" dirty="0">
              <a:solidFill>
                <a:srgbClr val="0066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048672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АП1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9632" y="1563638"/>
            <a:ext cx="2664296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 smtClean="0"/>
              <a:t>Предоставляется актуальная информация в </a:t>
            </a:r>
            <a:r>
              <a:rPr lang="ru-RU" sz="1400" b="1" dirty="0" smtClean="0"/>
              <a:t>период </a:t>
            </a:r>
            <a:r>
              <a:rPr lang="ru-RU" sz="1400" dirty="0" smtClean="0"/>
              <a:t>проведения </a:t>
            </a:r>
            <a:r>
              <a:rPr lang="ru-RU" sz="1400" dirty="0" err="1" smtClean="0"/>
              <a:t>аккредитационного</a:t>
            </a:r>
            <a:r>
              <a:rPr lang="ru-RU" sz="1400" dirty="0" smtClean="0"/>
              <a:t> мониторинга</a:t>
            </a:r>
            <a:endParaRPr lang="ru-RU" sz="1400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076056" y="1563638"/>
            <a:ext cx="2687277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2023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АП2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63688" y="1180728"/>
          <a:ext cx="5760640" cy="2118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1497025"/>
                <a:gridCol w="1383295"/>
              </a:tblGrid>
              <a:tr h="7245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Наименование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Значение показателя мониторинга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Количество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баллов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3283"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Участие обучающихся в оценочных мероприятиях, проведенных в рамках мониторинга системы образования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принимали участие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/>
                </a:tc>
              </a:tr>
              <a:tr h="69328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не принимали участие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624736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Методика расчета показателя АП2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200151"/>
            <a:ext cx="7571184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Учитываются: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1400" dirty="0" smtClean="0"/>
              <a:t>обучающиеся </a:t>
            </a:r>
            <a:r>
              <a:rPr lang="ru-RU" sz="1400" b="1" dirty="0" smtClean="0"/>
              <a:t>четвертых классов </a:t>
            </a:r>
            <a:r>
              <a:rPr lang="ru-RU" sz="1400" dirty="0" smtClean="0"/>
              <a:t>образовательной организации на уровне </a:t>
            </a:r>
            <a:r>
              <a:rPr lang="ru-RU" sz="1400" b="1" dirty="0" smtClean="0"/>
              <a:t>начального общего образования</a:t>
            </a:r>
            <a:r>
              <a:rPr lang="ru-RU" sz="1400" dirty="0" smtClean="0"/>
              <a:t>, участвовавшие </a:t>
            </a:r>
            <a:r>
              <a:rPr lang="ru-RU" sz="1400" b="1" dirty="0" smtClean="0"/>
              <a:t>по всем предметам</a:t>
            </a:r>
            <a:r>
              <a:rPr lang="ru-RU" sz="1400" dirty="0" smtClean="0"/>
              <a:t>, установленным </a:t>
            </a:r>
            <a:r>
              <a:rPr lang="ru-RU" sz="1400" dirty="0" err="1" smtClean="0"/>
              <a:t>Рособрнадзором</a:t>
            </a:r>
            <a:r>
              <a:rPr lang="ru-RU" sz="1400" dirty="0" smtClean="0"/>
              <a:t>, в ВПР;</a:t>
            </a:r>
            <a:endParaRPr lang="ru-RU" sz="1400" dirty="0" smtClean="0"/>
          </a:p>
          <a:p>
            <a:pPr>
              <a:buFontTx/>
              <a:buChar char="-"/>
            </a:pPr>
            <a:endParaRPr lang="ru-RU" sz="1400" dirty="0"/>
          </a:p>
          <a:p>
            <a:pPr>
              <a:buFontTx/>
              <a:buChar char="-"/>
            </a:pPr>
            <a:r>
              <a:rPr lang="ru-RU" sz="1400" dirty="0" smtClean="0"/>
              <a:t>обучающиеся </a:t>
            </a:r>
            <a:r>
              <a:rPr lang="ru-RU" sz="1400" b="1" dirty="0" smtClean="0"/>
              <a:t>пятых – восьмых классов </a:t>
            </a:r>
            <a:r>
              <a:rPr lang="ru-RU" sz="1400" dirty="0" smtClean="0"/>
              <a:t>образовательной организации на уровне </a:t>
            </a:r>
            <a:r>
              <a:rPr lang="ru-RU" sz="1400" b="1" dirty="0" smtClean="0"/>
              <a:t>основного общего образования</a:t>
            </a:r>
            <a:r>
              <a:rPr lang="ru-RU" sz="1400" dirty="0" smtClean="0"/>
              <a:t>, участвовавшие </a:t>
            </a:r>
            <a:r>
              <a:rPr lang="ru-RU" sz="1400" b="1" dirty="0" smtClean="0"/>
              <a:t>по всем учебным предметам</a:t>
            </a:r>
            <a:r>
              <a:rPr lang="ru-RU" sz="1400" dirty="0" smtClean="0"/>
              <a:t>, установленным </a:t>
            </a:r>
            <a:r>
              <a:rPr lang="ru-RU" sz="1400" dirty="0" err="1" smtClean="0"/>
              <a:t>Рособрнадзором</a:t>
            </a:r>
            <a:r>
              <a:rPr lang="ru-RU" sz="1400" dirty="0" smtClean="0"/>
              <a:t>, в ВПР;</a:t>
            </a:r>
            <a:endParaRPr lang="ru-RU" sz="1400" dirty="0" smtClean="0"/>
          </a:p>
          <a:p>
            <a:pPr>
              <a:buFontTx/>
              <a:buChar char="-"/>
            </a:pPr>
            <a:endParaRPr lang="ru-RU" sz="1400" dirty="0"/>
          </a:p>
          <a:p>
            <a:pPr>
              <a:buFontTx/>
              <a:buChar char="-"/>
            </a:pPr>
            <a:r>
              <a:rPr lang="ru-RU" sz="1400" dirty="0" smtClean="0"/>
              <a:t>обучающиеся </a:t>
            </a:r>
            <a:r>
              <a:rPr lang="ru-RU" sz="1400" b="1" dirty="0" smtClean="0"/>
              <a:t>одиннадцатых классов </a:t>
            </a:r>
            <a:r>
              <a:rPr lang="ru-RU" sz="1400" dirty="0" smtClean="0"/>
              <a:t>образовательной организации на уровне </a:t>
            </a:r>
            <a:r>
              <a:rPr lang="ru-RU" sz="1400" b="1" dirty="0" smtClean="0"/>
              <a:t>среднего общего образования</a:t>
            </a:r>
            <a:r>
              <a:rPr lang="ru-RU" sz="1400" dirty="0" smtClean="0"/>
              <a:t>, участвовавшие </a:t>
            </a:r>
            <a:r>
              <a:rPr lang="ru-RU" sz="1400" b="1" dirty="0" smtClean="0"/>
              <a:t>по всем учебным предметам</a:t>
            </a:r>
            <a:r>
              <a:rPr lang="ru-RU" sz="1400" dirty="0" smtClean="0"/>
              <a:t>, установленным </a:t>
            </a:r>
            <a:r>
              <a:rPr lang="ru-RU" sz="1400" dirty="0" err="1" smtClean="0"/>
              <a:t>Рособрнадзором</a:t>
            </a:r>
            <a:r>
              <a:rPr lang="ru-RU" sz="1400" dirty="0" smtClean="0"/>
              <a:t>, в ВПР.</a:t>
            </a:r>
            <a:endParaRPr lang="ru-RU" sz="1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05978"/>
            <a:ext cx="6398840" cy="8572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Отчетный период показателя АП2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691680" y="1563638"/>
            <a:ext cx="5688631" cy="1584176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2021-2022 учебный год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B0651-EE4F-4900-A07F-96A6BFA9D0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333" y="59383"/>
            <a:ext cx="1331342" cy="568151"/>
          </a:xfrm>
          <a:prstGeom prst="rect">
            <a:avLst/>
          </a:prstGeom>
        </p:spPr>
      </p:pic>
      <p:pic>
        <p:nvPicPr>
          <p:cNvPr id="6" name="Picture 2" descr="https://mon.tatarstan.ru/file/mon/Image/%D0%A1%D0%BD%D0%B8%D0%BC%D0%BE%D0%BA%20%D1%8D%D0%BA%D1%80%D0%B0%D0%BD%D0%B0%202023-03-09%20122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8478"/>
            <a:ext cx="1080120" cy="53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15038</Words>
  <Application>WPS Presentation</Application>
  <PresentationFormat>Экран (16:9)</PresentationFormat>
  <Paragraphs>525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SimSun</vt:lpstr>
      <vt:lpstr>Wingdings</vt:lpstr>
      <vt:lpstr>Arial</vt:lpstr>
      <vt:lpstr>Microsoft YaHei</vt:lpstr>
      <vt:lpstr>Arial Unicode MS</vt:lpstr>
      <vt:lpstr>Calibri</vt:lpstr>
      <vt:lpstr>Times New Roman</vt:lpstr>
      <vt:lpstr>2_Тема Office</vt:lpstr>
      <vt:lpstr>PowerPoint 演示文稿</vt:lpstr>
      <vt:lpstr>Аккредитационные показатели НОО</vt:lpstr>
      <vt:lpstr>Аккредитационные показатели ООО, СОО</vt:lpstr>
      <vt:lpstr>Показатель АП1</vt:lpstr>
      <vt:lpstr>Методика расчета показателя АП1</vt:lpstr>
      <vt:lpstr>Отчетный период показателя АП1</vt:lpstr>
      <vt:lpstr>Показатель АП2</vt:lpstr>
      <vt:lpstr>Методика расчета показателя АП2</vt:lpstr>
      <vt:lpstr>Отчетный период показателя АП2</vt:lpstr>
      <vt:lpstr>Показатель АП3</vt:lpstr>
      <vt:lpstr>Методика расчета показателя АП3</vt:lpstr>
      <vt:lpstr>Формула расчета показателя АП3</vt:lpstr>
      <vt:lpstr>Отчетный период показателя АП3</vt:lpstr>
      <vt:lpstr>Показатель АП4</vt:lpstr>
      <vt:lpstr>Методика расчета показателя АП4</vt:lpstr>
      <vt:lpstr>Формула расчета показателя АП4</vt:lpstr>
      <vt:lpstr>Отчетный период показателя АП4</vt:lpstr>
      <vt:lpstr>Показатель АП5</vt:lpstr>
      <vt:lpstr>Методика расчета показателя АП5</vt:lpstr>
      <vt:lpstr>Формула расчета показателя АП5</vt:lpstr>
      <vt:lpstr>Отчетный период показателя АП5</vt:lpstr>
      <vt:lpstr>Показатель АП6</vt:lpstr>
      <vt:lpstr>Методика расчета показателя АП6</vt:lpstr>
      <vt:lpstr>Формула расчета показателя АП6</vt:lpstr>
      <vt:lpstr>Отчетный период показателя АП6</vt:lpstr>
      <vt:lpstr>Критериальное значение показателей</vt:lpstr>
      <vt:lpstr>Формула расчета суммарного количества баллов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Ковалева Валерия Юрьевна</dc:creator>
  <cp:lastModifiedBy>Марина</cp:lastModifiedBy>
  <cp:revision>1029</cp:revision>
  <cp:lastPrinted>2023-10-06T12:09:00Z</cp:lastPrinted>
  <dcterms:created xsi:type="dcterms:W3CDTF">2015-10-13T08:15:00Z</dcterms:created>
  <dcterms:modified xsi:type="dcterms:W3CDTF">2023-10-11T09:58:14Z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73F2E19CF091416A8E0CB451667BE9DD_13</vt:lpwstr>
  </property>
  <property fmtid="{D5CDD505-2E9C-101B-9397-08002B2CF9AE}" pid="3" name="KSOProductBuildVer">
    <vt:lpwstr>1049-12.2.0.13215</vt:lpwstr>
  </property>
</Properties>
</file>